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8288000" cy="10287000"/>
  <p:notesSz cx="6858000" cy="9144000"/>
  <p:embeddedFontLst>
    <p:embeddedFont>
      <p:font typeface="Source Han Sans KR" panose="020B0600000101010101" charset="-127"/>
      <p:regular r:id="rId19"/>
    </p:embeddedFont>
    <p:embeddedFont>
      <p:font typeface="Source Han Sans KR Bold" panose="020B0600000101010101" charset="-127"/>
      <p:regular r:id="rId20"/>
    </p:embeddedFont>
    <p:embeddedFont>
      <p:font typeface="Source Han Sans KR Light" panose="020B0600000101010101" charset="-127"/>
      <p:regular r:id="rId21"/>
    </p:embeddedFont>
    <p:embeddedFont>
      <p:font typeface="Helios Bold" panose="020B0600000101010101" charset="0"/>
      <p:regular r:id="rId22"/>
    </p:embeddedFon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_ac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5" autoAdjust="0"/>
    <p:restoredTop sz="94622" autoAdjust="0"/>
  </p:normalViewPr>
  <p:slideViewPr>
    <p:cSldViewPr>
      <p:cViewPr varScale="1">
        <p:scale>
          <a:sx n="66" d="100"/>
          <a:sy n="66" d="100"/>
        </p:scale>
        <p:origin x="120" y="121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80E7C-046D-4E00-B1F4-16A55BB0DD8F}" type="datetimeFigureOut">
              <a:rPr lang="ko-KR" altLang="en-US" smtClean="0"/>
              <a:t>2025-11-09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1205F-02E2-439C-85C2-9D9B34BF8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0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1205F-02E2-439C-85C2-9D9B34BF8C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1205F-02E2-439C-85C2-9D9B34BF8C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305699" y="4191425"/>
            <a:ext cx="5676602" cy="177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sz="1019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FIN_LOG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67699" y="6157859"/>
            <a:ext cx="41526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스마트한 개인 재무 관리의 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2592884" y="8191451"/>
            <a:ext cx="11199316" cy="0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865943" y="7455775"/>
            <a:ext cx="4626002" cy="1543050"/>
            <a:chOff x="0" y="0"/>
            <a:chExt cx="121837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8371" cy="406400"/>
            </a:xfrm>
            <a:custGeom>
              <a:avLst/>
              <a:gdLst/>
              <a:ahLst/>
              <a:cxnLst/>
              <a:rect l="l" t="t" r="r" b="b"/>
              <a:pathLst>
                <a:path w="1218371" h="406400">
                  <a:moveTo>
                    <a:pt x="0" y="0"/>
                  </a:moveTo>
                  <a:lnTo>
                    <a:pt x="1015171" y="0"/>
                  </a:lnTo>
                  <a:lnTo>
                    <a:pt x="1218371" y="203200"/>
                  </a:lnTo>
                  <a:lnTo>
                    <a:pt x="101517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96437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48928" y="7423164"/>
            <a:ext cx="4652695" cy="1543050"/>
            <a:chOff x="0" y="0"/>
            <a:chExt cx="122540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5401" cy="406400"/>
            </a:xfrm>
            <a:custGeom>
              <a:avLst/>
              <a:gdLst/>
              <a:ahLst/>
              <a:cxnLst/>
              <a:rect l="l" t="t" r="r" b="b"/>
              <a:pathLst>
                <a:path w="1225401" h="406400">
                  <a:moveTo>
                    <a:pt x="0" y="0"/>
                  </a:moveTo>
                  <a:lnTo>
                    <a:pt x="1022201" y="0"/>
                  </a:lnTo>
                  <a:lnTo>
                    <a:pt x="1225401" y="203200"/>
                  </a:lnTo>
                  <a:lnTo>
                    <a:pt x="10222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9714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572000" y="3914775"/>
            <a:ext cx="0" cy="3492060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flipV="1">
            <a:off x="9375278" y="5812001"/>
            <a:ext cx="0" cy="1643774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89512" y="2577773"/>
            <a:ext cx="5964975" cy="1337002"/>
            <a:chOff x="0" y="0"/>
            <a:chExt cx="1571022" cy="3521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90625" y="456969"/>
            <a:ext cx="15525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문서화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7505" y="1363416"/>
            <a:ext cx="7195543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나의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기록을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깔끔하게 </a:t>
            </a:r>
            <a:r>
              <a:rPr lang="en-US" altLang="ko-KR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확실하게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80099" y="7965362"/>
            <a:ext cx="27834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리포트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60053" y="2797127"/>
            <a:ext cx="5423892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기록되어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내역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표를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XLSX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양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57382" y="7969171"/>
            <a:ext cx="27834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주기별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내역</a:t>
            </a:r>
            <a:r>
              <a: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6392790" y="4474999"/>
            <a:ext cx="5964975" cy="1337002"/>
            <a:chOff x="0" y="0"/>
            <a:chExt cx="1571022" cy="3521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940152" y="4682490"/>
            <a:ext cx="4830366" cy="86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내가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내역들을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주별</a:t>
            </a: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/ </a:t>
            </a: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월별</a:t>
            </a:r>
            <a:r>
              <a:rPr lang="en-US" sz="2300" b="1" dirty="0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/ </a:t>
            </a:r>
            <a:r>
              <a:rPr lang="en-US" sz="2300" b="1" dirty="0" err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연간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확인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590C3104-BEED-48C2-7F14-3F36B80E5F4E}"/>
              </a:ext>
            </a:extLst>
          </p:cNvPr>
          <p:cNvGrpSpPr/>
          <p:nvPr/>
        </p:nvGrpSpPr>
        <p:grpSpPr>
          <a:xfrm>
            <a:off x="12051099" y="7429471"/>
            <a:ext cx="4652695" cy="1543050"/>
            <a:chOff x="0" y="0"/>
            <a:chExt cx="1225401" cy="406400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2F949D9-8108-287E-8CEB-DF0BBAC7208C}"/>
                </a:ext>
              </a:extLst>
            </p:cNvPr>
            <p:cNvSpPr/>
            <p:nvPr/>
          </p:nvSpPr>
          <p:spPr>
            <a:xfrm>
              <a:off x="0" y="0"/>
              <a:ext cx="1225401" cy="406400"/>
            </a:xfrm>
            <a:custGeom>
              <a:avLst/>
              <a:gdLst/>
              <a:ahLst/>
              <a:cxnLst/>
              <a:rect l="l" t="t" r="r" b="b"/>
              <a:pathLst>
                <a:path w="1225401" h="406400">
                  <a:moveTo>
                    <a:pt x="0" y="0"/>
                  </a:moveTo>
                  <a:lnTo>
                    <a:pt x="1022201" y="0"/>
                  </a:lnTo>
                  <a:lnTo>
                    <a:pt x="1225401" y="203200"/>
                  </a:lnTo>
                  <a:lnTo>
                    <a:pt x="10222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C85EE51C-84A9-BF21-D8A2-EAD178C0294D}"/>
                </a:ext>
              </a:extLst>
            </p:cNvPr>
            <p:cNvSpPr txBox="1"/>
            <p:nvPr/>
          </p:nvSpPr>
          <p:spPr>
            <a:xfrm>
              <a:off x="177800" y="-57150"/>
              <a:ext cx="9714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6" name="TextBox 23">
            <a:extLst>
              <a:ext uri="{FF2B5EF4-FFF2-40B4-BE49-F238E27FC236}">
                <a16:creationId xmlns:a16="http://schemas.microsoft.com/office/drawing/2014/main" id="{79B9E530-F27D-51DA-BA8D-F37479A1E14F}"/>
              </a:ext>
            </a:extLst>
          </p:cNvPr>
          <p:cNvSpPr txBox="1"/>
          <p:nvPr/>
        </p:nvSpPr>
        <p:spPr>
          <a:xfrm>
            <a:off x="13172586" y="7965362"/>
            <a:ext cx="278345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보관</a:t>
            </a:r>
            <a:endParaRPr lang="en-US" sz="3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01FCC2EC-EF73-1722-8B41-6F8957CE087E}"/>
              </a:ext>
            </a:extLst>
          </p:cNvPr>
          <p:cNvGrpSpPr/>
          <p:nvPr/>
        </p:nvGrpSpPr>
        <p:grpSpPr>
          <a:xfrm>
            <a:off x="11294325" y="2582860"/>
            <a:ext cx="5964975" cy="1337002"/>
            <a:chOff x="0" y="0"/>
            <a:chExt cx="1571022" cy="352132"/>
          </a:xfrm>
        </p:grpSpPr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057278A-CB1C-124D-91A1-7CDBA4E6EFA3}"/>
                </a:ext>
              </a:extLst>
            </p:cNvPr>
            <p:cNvSpPr/>
            <p:nvPr/>
          </p:nvSpPr>
          <p:spPr>
            <a:xfrm>
              <a:off x="0" y="0"/>
              <a:ext cx="1571022" cy="352132"/>
            </a:xfrm>
            <a:custGeom>
              <a:avLst/>
              <a:gdLst/>
              <a:ahLst/>
              <a:cxnLst/>
              <a:rect l="l" t="t" r="r" b="b"/>
              <a:pathLst>
                <a:path w="1571022" h="352132">
                  <a:moveTo>
                    <a:pt x="45426" y="0"/>
                  </a:moveTo>
                  <a:lnTo>
                    <a:pt x="1525596" y="0"/>
                  </a:lnTo>
                  <a:cubicBezTo>
                    <a:pt x="1537644" y="0"/>
                    <a:pt x="1549198" y="4786"/>
                    <a:pt x="1557717" y="13305"/>
                  </a:cubicBezTo>
                  <a:cubicBezTo>
                    <a:pt x="1566236" y="21824"/>
                    <a:pt x="1571022" y="33379"/>
                    <a:pt x="1571022" y="45426"/>
                  </a:cubicBezTo>
                  <a:lnTo>
                    <a:pt x="1571022" y="306706"/>
                  </a:lnTo>
                  <a:cubicBezTo>
                    <a:pt x="1571022" y="318754"/>
                    <a:pt x="1566236" y="330308"/>
                    <a:pt x="1557717" y="338827"/>
                  </a:cubicBezTo>
                  <a:cubicBezTo>
                    <a:pt x="1549198" y="347346"/>
                    <a:pt x="1537644" y="352132"/>
                    <a:pt x="1525596" y="352132"/>
                  </a:cubicBezTo>
                  <a:lnTo>
                    <a:pt x="45426" y="352132"/>
                  </a:lnTo>
                  <a:cubicBezTo>
                    <a:pt x="20338" y="352132"/>
                    <a:pt x="0" y="331794"/>
                    <a:pt x="0" y="306706"/>
                  </a:cubicBezTo>
                  <a:lnTo>
                    <a:pt x="0" y="45426"/>
                  </a:lnTo>
                  <a:cubicBezTo>
                    <a:pt x="0" y="20338"/>
                    <a:pt x="20338" y="0"/>
                    <a:pt x="454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9F5DDF7B-4FF7-D9A7-2AF1-C953168EF47E}"/>
                </a:ext>
              </a:extLst>
            </p:cNvPr>
            <p:cNvSpPr txBox="1"/>
            <p:nvPr/>
          </p:nvSpPr>
          <p:spPr>
            <a:xfrm>
              <a:off x="0" y="-57150"/>
              <a:ext cx="1571022" cy="40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40" name="AutoShape 14">
            <a:extLst>
              <a:ext uri="{FF2B5EF4-FFF2-40B4-BE49-F238E27FC236}">
                <a16:creationId xmlns:a16="http://schemas.microsoft.com/office/drawing/2014/main" id="{447D3C4B-3419-C0D8-0F6A-FA5925F9201C}"/>
              </a:ext>
            </a:extLst>
          </p:cNvPr>
          <p:cNvSpPr/>
          <p:nvPr/>
        </p:nvSpPr>
        <p:spPr>
          <a:xfrm flipH="1" flipV="1">
            <a:off x="14351913" y="3901865"/>
            <a:ext cx="25533" cy="3833553"/>
          </a:xfrm>
          <a:prstGeom prst="line">
            <a:avLst/>
          </a:prstGeom>
          <a:ln w="38100" cap="flat">
            <a:solidFill>
              <a:srgbClr val="17171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7AE08EA-0796-C334-F0CE-28029ACA85C6}"/>
              </a:ext>
            </a:extLst>
          </p:cNvPr>
          <p:cNvSpPr txBox="1"/>
          <p:nvPr/>
        </p:nvSpPr>
        <p:spPr>
          <a:xfrm>
            <a:off x="11353311" y="2765563"/>
            <a:ext cx="5846999" cy="862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엑셀 형식으로 파일이 나오기에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사용자가 다운로드하여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개인이 직접 보관 가능 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48213" y="3826168"/>
            <a:ext cx="1615535" cy="16155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7086" y="3826168"/>
            <a:ext cx="1615535" cy="161553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85959" y="3826168"/>
            <a:ext cx="1615535" cy="161553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5239" y="4084305"/>
            <a:ext cx="981483" cy="1099261"/>
          </a:xfrm>
          <a:custGeom>
            <a:avLst/>
            <a:gdLst/>
            <a:ahLst/>
            <a:cxnLst/>
            <a:rect l="l" t="t" r="r" b="b"/>
            <a:pathLst>
              <a:path w="981483" h="1099261">
                <a:moveTo>
                  <a:pt x="0" y="0"/>
                </a:moveTo>
                <a:lnTo>
                  <a:pt x="981483" y="0"/>
                </a:lnTo>
                <a:lnTo>
                  <a:pt x="981483" y="1099261"/>
                </a:lnTo>
                <a:lnTo>
                  <a:pt x="0" y="109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295746" y="4138635"/>
            <a:ext cx="758216" cy="1004865"/>
          </a:xfrm>
          <a:custGeom>
            <a:avLst/>
            <a:gdLst/>
            <a:ahLst/>
            <a:cxnLst/>
            <a:rect l="l" t="t" r="r" b="b"/>
            <a:pathLst>
              <a:path w="758216" h="1004865">
                <a:moveTo>
                  <a:pt x="0" y="0"/>
                </a:moveTo>
                <a:lnTo>
                  <a:pt x="758216" y="0"/>
                </a:lnTo>
                <a:lnTo>
                  <a:pt x="758216" y="1004865"/>
                </a:lnTo>
                <a:lnTo>
                  <a:pt x="0" y="100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710046" y="4150255"/>
            <a:ext cx="967362" cy="967362"/>
          </a:xfrm>
          <a:custGeom>
            <a:avLst/>
            <a:gdLst/>
            <a:ahLst/>
            <a:cxnLst/>
            <a:rect l="l" t="t" r="r" b="b"/>
            <a:pathLst>
              <a:path w="967362" h="967362">
                <a:moveTo>
                  <a:pt x="0" y="0"/>
                </a:moveTo>
                <a:lnTo>
                  <a:pt x="967361" y="0"/>
                </a:lnTo>
                <a:lnTo>
                  <a:pt x="967361" y="967361"/>
                </a:lnTo>
                <a:lnTo>
                  <a:pt x="0" y="96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90625" y="456969"/>
            <a:ext cx="1857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개인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설정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51628" y="4071960"/>
            <a:ext cx="220575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카테고리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커스터마이징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6045" y="5926304"/>
            <a:ext cx="4543903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취미, 교육, 건강 등 카테고리를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내가 원하는 대로 만들고 수정하여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나의 삶을 반영할 수 있습니다.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8371" y="4071960"/>
            <a:ext cx="22098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미리 알려주는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</a:t>
            </a: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7329" y="5926304"/>
            <a:ext cx="4873341" cy="17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개월이 지나면 알람을 전송하여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변경으로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언제든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자신의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보안을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유지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수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450"/>
              </a:lnSpc>
            </a:pP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87244" y="4071960"/>
            <a:ext cx="22098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흔적 없는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깔끔한 작별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85959" y="5926304"/>
            <a:ext cx="4873341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 탈퇴 시 해당 회원이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가지고 있는 모든 데이터를 삭제하여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흔적을 남기지 않습니다.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89947" y="1608980"/>
            <a:ext cx="650810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 입맛대로 맞추는 ‘개인 설정’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0625" y="456969"/>
            <a:ext cx="2238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03 -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구조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(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아키텍처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48A1FB-8C44-5375-411C-DF3D14130826}"/>
              </a:ext>
            </a:extLst>
          </p:cNvPr>
          <p:cNvSpPr/>
          <p:nvPr/>
        </p:nvSpPr>
        <p:spPr>
          <a:xfrm>
            <a:off x="2614612" y="2628900"/>
            <a:ext cx="13058775" cy="6760250"/>
          </a:xfrm>
          <a:prstGeom prst="rect">
            <a:avLst/>
          </a:prstGeom>
          <a:solidFill>
            <a:srgbClr val="E9E8E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D05053-1F9E-06C9-BCA9-EC3D989DCE67}"/>
              </a:ext>
            </a:extLst>
          </p:cNvPr>
          <p:cNvSpPr/>
          <p:nvPr/>
        </p:nvSpPr>
        <p:spPr>
          <a:xfrm>
            <a:off x="7467599" y="1752600"/>
            <a:ext cx="3352800" cy="1752600"/>
          </a:xfrm>
          <a:prstGeom prst="rect">
            <a:avLst/>
          </a:prstGeom>
          <a:solidFill>
            <a:srgbClr val="E9E8E6"/>
          </a:solidFill>
          <a:ln>
            <a:solidFill>
              <a:srgbClr val="E9E8E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C6B612-1289-6B32-ACED-D4FFD9474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4" y="1352550"/>
            <a:ext cx="3829049" cy="2552699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D10DD1-41AC-3F5D-5924-B7CA4ADC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23" y="1250556"/>
            <a:ext cx="849087" cy="849087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D0037867-C71E-4093-FD74-366D7FBC9DDC}"/>
              </a:ext>
            </a:extLst>
          </p:cNvPr>
          <p:cNvSpPr txBox="1"/>
          <p:nvPr/>
        </p:nvSpPr>
        <p:spPr>
          <a:xfrm>
            <a:off x="10784113" y="2166686"/>
            <a:ext cx="1403578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 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A307EBCF-1559-5595-4ED0-FA23B887C579}"/>
              </a:ext>
            </a:extLst>
          </p:cNvPr>
          <p:cNvSpPr txBox="1"/>
          <p:nvPr/>
        </p:nvSpPr>
        <p:spPr>
          <a:xfrm>
            <a:off x="12237919" y="2159488"/>
            <a:ext cx="1790817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Amazon-Linux</a:t>
            </a:r>
          </a:p>
        </p:txBody>
      </p:sp>
      <p:pic>
        <p:nvPicPr>
          <p:cNvPr id="17" name="그림 16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AAF5EC-8973-9EA6-F0BF-5C510BBD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206" y="6557961"/>
            <a:ext cx="1181101" cy="1181101"/>
          </a:xfrm>
          <a:prstGeom prst="rect">
            <a:avLst/>
          </a:prstGeom>
        </p:spPr>
      </p:pic>
      <p:pic>
        <p:nvPicPr>
          <p:cNvPr id="19" name="그림 18" descr="디자인, 봄, 코일 스프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2E5203-D79E-9FDC-A7E8-7EC381AE28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458" y="5141686"/>
            <a:ext cx="990600" cy="99060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CAB0B477-5557-6C0B-A9CB-70FD9C13C6C6}"/>
              </a:ext>
            </a:extLst>
          </p:cNvPr>
          <p:cNvSpPr txBox="1"/>
          <p:nvPr/>
        </p:nvSpPr>
        <p:spPr>
          <a:xfrm>
            <a:off x="12220348" y="6204451"/>
            <a:ext cx="1790818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Amazon RDS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AE5BFE-9DE7-56D6-1705-7ADABD41DF7E}"/>
              </a:ext>
            </a:extLst>
          </p:cNvPr>
          <p:cNvSpPr/>
          <p:nvPr/>
        </p:nvSpPr>
        <p:spPr>
          <a:xfrm>
            <a:off x="7610246" y="5445888"/>
            <a:ext cx="3352800" cy="184785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FBBF5A-A009-8323-4CC1-AA985BE15AC7}"/>
              </a:ext>
            </a:extLst>
          </p:cNvPr>
          <p:cNvSpPr/>
          <p:nvPr/>
        </p:nvSpPr>
        <p:spPr>
          <a:xfrm>
            <a:off x="3076345" y="5450700"/>
            <a:ext cx="3352800" cy="1847851"/>
          </a:xfrm>
          <a:prstGeom prst="roundRect">
            <a:avLst/>
          </a:prstGeom>
          <a:solidFill>
            <a:srgbClr val="E9E8E6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D192A9-73B0-5EDC-2927-5EBFA8BCB4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44" y="5910942"/>
            <a:ext cx="990601" cy="990601"/>
          </a:xfrm>
          <a:prstGeom prst="rect">
            <a:avLst/>
          </a:prstGeom>
        </p:spPr>
      </p:pic>
      <p:pic>
        <p:nvPicPr>
          <p:cNvPr id="27" name="그림 26" descr="그래픽, 원, 예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5162F8-BF5F-EF83-648D-0504C3AEE2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48" y="5736447"/>
            <a:ext cx="990601" cy="990601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8946CD12-BBBC-7DC7-7476-BCCEEEA0D5A0}"/>
              </a:ext>
            </a:extLst>
          </p:cNvPr>
          <p:cNvSpPr txBox="1"/>
          <p:nvPr/>
        </p:nvSpPr>
        <p:spPr>
          <a:xfrm>
            <a:off x="3118207" y="5091625"/>
            <a:ext cx="99457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Front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859D0F36-2A66-98D7-FB48-3994E6C2E142}"/>
              </a:ext>
            </a:extLst>
          </p:cNvPr>
          <p:cNvSpPr txBox="1"/>
          <p:nvPr/>
        </p:nvSpPr>
        <p:spPr>
          <a:xfrm>
            <a:off x="7650085" y="5059053"/>
            <a:ext cx="99457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Back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880483E-217E-5F8A-0AC2-4B8BFA04AFFA}"/>
              </a:ext>
            </a:extLst>
          </p:cNvPr>
          <p:cNvSpPr txBox="1"/>
          <p:nvPr/>
        </p:nvSpPr>
        <p:spPr>
          <a:xfrm>
            <a:off x="9548025" y="6652978"/>
            <a:ext cx="1158137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Gemini-API</a:t>
            </a:r>
          </a:p>
        </p:txBody>
      </p:sp>
      <p:pic>
        <p:nvPicPr>
          <p:cNvPr id="32" name="그림 31" descr="창의성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05281-DF27-34DF-A74F-0994CFB6C9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44" y="5832722"/>
            <a:ext cx="852489" cy="852489"/>
          </a:xfrm>
          <a:prstGeom prst="rect">
            <a:avLst/>
          </a:prstGeom>
        </p:spPr>
      </p:pic>
      <p:pic>
        <p:nvPicPr>
          <p:cNvPr id="34" name="그림 3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089DE5-BFD6-2825-3531-D5F8448FF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67" y="5832722"/>
            <a:ext cx="1074182" cy="10741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5580A5-F06C-B5E5-5ACB-6236DB9BD1A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6429145" y="6369814"/>
            <a:ext cx="1181101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077989-B8BF-FDF1-9DC6-D6FAD613948D}"/>
              </a:ext>
            </a:extLst>
          </p:cNvPr>
          <p:cNvCxnSpPr>
            <a:cxnSpLocks/>
          </p:cNvCxnSpPr>
          <p:nvPr/>
        </p:nvCxnSpPr>
        <p:spPr>
          <a:xfrm>
            <a:off x="10963046" y="6369813"/>
            <a:ext cx="13813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5EE5CFBC-7A96-4FDA-B483-925540620E58}"/>
              </a:ext>
            </a:extLst>
          </p:cNvPr>
          <p:cNvSpPr txBox="1"/>
          <p:nvPr/>
        </p:nvSpPr>
        <p:spPr>
          <a:xfrm>
            <a:off x="3531876" y="6722006"/>
            <a:ext cx="994573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React</a:t>
            </a:r>
          </a:p>
        </p:txBody>
      </p:sp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68B295-E7FB-949E-00C0-52636ED0B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649" y="1134273"/>
            <a:ext cx="1101356" cy="11013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0625" y="456969"/>
            <a:ext cx="17049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03 – </a:t>
            </a:r>
            <a:r>
              <a:rPr lang="ko-KR" alt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구조</a:t>
            </a:r>
            <a:r>
              <a:rPr lang="en-US" altLang="ko-KR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(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ERD)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995E17-3EAA-AFE2-86AE-E6F63A07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05100"/>
            <a:ext cx="8688012" cy="52013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9144000" y="2057093"/>
            <a:ext cx="0" cy="7201207"/>
          </a:xfrm>
          <a:prstGeom prst="line">
            <a:avLst/>
          </a:prstGeom>
          <a:ln w="38100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422127" y="2212738"/>
            <a:ext cx="2930762" cy="2930762"/>
          </a:xfrm>
          <a:custGeom>
            <a:avLst/>
            <a:gdLst/>
            <a:ahLst/>
            <a:cxnLst/>
            <a:rect l="l" t="t" r="r" b="b"/>
            <a:pathLst>
              <a:path w="2930762" h="2930762">
                <a:moveTo>
                  <a:pt x="0" y="0"/>
                </a:moveTo>
                <a:lnTo>
                  <a:pt x="2930762" y="0"/>
                </a:lnTo>
                <a:lnTo>
                  <a:pt x="2930762" y="2930762"/>
                </a:lnTo>
                <a:lnTo>
                  <a:pt x="0" y="2930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90625" y="456969"/>
            <a:ext cx="16287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04 -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적용</a:t>
            </a: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기술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46476" y="5267325"/>
            <a:ext cx="5282063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구글의 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‘GEMINI’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0838" y="6408171"/>
            <a:ext cx="4873341" cy="13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구글의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Gemini API(flash 2.5)를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</a:p>
          <a:p>
            <a:pPr algn="ctr">
              <a:lnSpc>
                <a:spcPts val="3450"/>
              </a:lnSpc>
            </a:pP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가계부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챗봇으로서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사용자의 예산 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저축을 </a:t>
            </a:r>
            <a:r>
              <a:rPr lang="en-US" sz="23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도와줍니다</a:t>
            </a: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FC0E990-0F3D-8BD7-80E6-60E07176E429}"/>
              </a:ext>
            </a:extLst>
          </p:cNvPr>
          <p:cNvSpPr txBox="1"/>
          <p:nvPr/>
        </p:nvSpPr>
        <p:spPr>
          <a:xfrm>
            <a:off x="10596352" y="5267325"/>
            <a:ext cx="560828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</a:t>
            </a: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 구동을 위한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‘AWS’</a:t>
            </a:r>
          </a:p>
        </p:txBody>
      </p:sp>
      <p:pic>
        <p:nvPicPr>
          <p:cNvPr id="10" name="그림 9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6586B9-2F37-EE30-10E7-0471CDC71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92" y="2598454"/>
            <a:ext cx="3352800" cy="22352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DB73E8E3-BA3F-C523-62A7-BF1C6BDFCD30}"/>
              </a:ext>
            </a:extLst>
          </p:cNvPr>
          <p:cNvSpPr txBox="1"/>
          <p:nvPr/>
        </p:nvSpPr>
        <p:spPr>
          <a:xfrm>
            <a:off x="10963821" y="6439013"/>
            <a:ext cx="4873341" cy="17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라이브 서비스 중</a:t>
            </a:r>
            <a:endParaRPr lang="en-US" altLang="ko-KR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50"/>
              </a:lnSpc>
            </a:pPr>
            <a:r>
              <a:rPr 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EB(Elastic Beanstalk) 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인스턴스로 구성하여 </a:t>
            </a:r>
            <a:r>
              <a:rPr lang="en-US" altLang="ko-KR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 언제든 접근할 수 있게 해줍니다</a:t>
            </a:r>
            <a:r>
              <a:rPr lang="en-US" altLang="ko-KR" sz="23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3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0CB450D-087F-1D98-699B-19DD04400851}"/>
              </a:ext>
            </a:extLst>
          </p:cNvPr>
          <p:cNvSpPr txBox="1"/>
          <p:nvPr/>
        </p:nvSpPr>
        <p:spPr>
          <a:xfrm>
            <a:off x="11343091" y="2065461"/>
            <a:ext cx="4114800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lios Bold"/>
                <a:sym typeface="Helios Bold"/>
              </a:rPr>
              <a:t>Address : finlog.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duckdns.org</a:t>
            </a:r>
            <a:endParaRPr lang="en-US" sz="2000" b="1" dirty="0">
              <a:solidFill>
                <a:srgbClr val="17171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Helios Bold"/>
              <a:sym typeface="Helio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33462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5506" y="1643494"/>
            <a:ext cx="5779694" cy="144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en-US" sz="8499" b="1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시연</a:t>
            </a:r>
            <a:r>
              <a:rPr lang="en-US" sz="8499"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 </a:t>
            </a:r>
            <a:r>
              <a:rPr lang="en-US" sz="8499" b="1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elios Bold"/>
                <a:sym typeface="Helios Bold"/>
              </a:rPr>
              <a:t>동영상</a:t>
            </a:r>
            <a:endParaRPr lang="en-US" sz="8499" b="1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Helios Bold"/>
              <a:sym typeface="Helio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33462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249401" y="8033647"/>
            <a:ext cx="3009899" cy="5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20211076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신승완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9401" y="7405894"/>
            <a:ext cx="3009900" cy="5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20210966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조성훈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35506" y="1614919"/>
            <a:ext cx="7103269" cy="3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05"/>
              </a:lnSpc>
            </a:pPr>
            <a:r>
              <a:rPr lang="en-US" sz="9361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THANK YOU</a:t>
            </a:r>
          </a:p>
          <a:p>
            <a:pPr algn="l">
              <a:lnSpc>
                <a:spcPts val="13105"/>
              </a:lnSpc>
              <a:spcBef>
                <a:spcPct val="0"/>
              </a:spcBef>
            </a:pPr>
            <a:r>
              <a:rPr lang="en-US" sz="9361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Q &amp; 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3201" y="8661400"/>
            <a:ext cx="3086100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20210858 </a:t>
            </a:r>
            <a:r>
              <a:rPr 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이문규</a:t>
            </a:r>
            <a:endParaRPr lang="en-US" sz="3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"/>
              <a:sym typeface="Heli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30401" y="6878844"/>
            <a:ext cx="26289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9E8E6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TEAM_UNNAMED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297504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90624" y="456969"/>
            <a:ext cx="790575" cy="3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01993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조성훈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37290" y="7758342"/>
            <a:ext cx="6943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"/>
                <a:sym typeface="Helios"/>
              </a:rPr>
              <a:t>C</a:t>
            </a:r>
          </a:p>
        </p:txBody>
      </p:sp>
      <p:pic>
        <p:nvPicPr>
          <p:cNvPr id="28" name="그림 27" descr="원, 상징, 보라색, 라일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9859EE-34C9-5D55-CD2F-65C8D08D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04" y="2517656"/>
            <a:ext cx="4132187" cy="421651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2862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이문규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21057" y="6959771"/>
            <a:ext cx="1564949" cy="68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신승완</a:t>
            </a:r>
            <a:endParaRPr lang="en-US" sz="3999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057036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" name="그림 29" descr="상징, 원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63C03D-5397-0B8B-4E9E-4D7B9448F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3" y="2636800"/>
            <a:ext cx="4118889" cy="4064334"/>
          </a:xfrm>
          <a:prstGeom prst="rect">
            <a:avLst/>
          </a:prstGeom>
        </p:spPr>
      </p:pic>
      <p:sp>
        <p:nvSpPr>
          <p:cNvPr id="31" name="TextBox 19">
            <a:extLst>
              <a:ext uri="{FF2B5EF4-FFF2-40B4-BE49-F238E27FC236}">
                <a16:creationId xmlns:a16="http://schemas.microsoft.com/office/drawing/2014/main" id="{A13C1894-6C5D-639B-4E7A-8414F723C09C}"/>
              </a:ext>
            </a:extLst>
          </p:cNvPr>
          <p:cNvSpPr txBox="1"/>
          <p:nvPr/>
        </p:nvSpPr>
        <p:spPr>
          <a:xfrm>
            <a:off x="3911640" y="8113705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풀 스택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라이브 서비스 구동</a:t>
            </a:r>
            <a:endParaRPr lang="en-US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1735CC72-C12E-9C98-DFED-92D9F968B707}"/>
              </a:ext>
            </a:extLst>
          </p:cNvPr>
          <p:cNvSpPr txBox="1"/>
          <p:nvPr/>
        </p:nvSpPr>
        <p:spPr>
          <a:xfrm>
            <a:off x="7663379" y="8113704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풀 스택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en-US" altLang="ko-KR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AI </a:t>
            </a:r>
            <a:r>
              <a:rPr lang="ko-KR" altLang="en-US" sz="2500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백엔드</a:t>
            </a: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구현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7B0A388D-F739-4669-C9AC-26A4D1F247A0}"/>
              </a:ext>
            </a:extLst>
          </p:cNvPr>
          <p:cNvSpPr txBox="1"/>
          <p:nvPr/>
        </p:nvSpPr>
        <p:spPr>
          <a:xfrm>
            <a:off x="11379259" y="8113703"/>
            <a:ext cx="2903914" cy="13455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백 엔드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  <a:p>
            <a:pPr marL="342900" indent="-342900" algn="ctr">
              <a:lnSpc>
                <a:spcPts val="5599"/>
              </a:lnSpc>
              <a:spcBef>
                <a:spcPct val="0"/>
              </a:spcBef>
              <a:buFontTx/>
              <a:buChar char="-"/>
            </a:pPr>
            <a:r>
              <a:rPr lang="ko-KR" altLang="en-US" sz="2500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기획</a:t>
            </a:r>
            <a:endParaRPr lang="en-US" altLang="ko-KR" sz="2500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816568" y="2560246"/>
            <a:ext cx="4173928" cy="4173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rgbClr val="E9E8E6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" name="그림 25" descr="상징, 원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FF0505-07DE-AD5E-8C85-913B6A268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16" y="2551203"/>
            <a:ext cx="4189512" cy="42174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4279" y="4499646"/>
            <a:ext cx="2679055" cy="407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목적 &amp; 개요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기능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구조 및 ERD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적용 기술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시연 동영상</a:t>
            </a:r>
          </a:p>
          <a:p>
            <a:pPr algn="l">
              <a:lnSpc>
                <a:spcPts val="5437"/>
              </a:lnSpc>
            </a:pPr>
            <a:r>
              <a:rPr lang="en-US" sz="3255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TEAM (팀 소개)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0925" y="4490121"/>
            <a:ext cx="464790" cy="408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01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02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03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04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05</a:t>
            </a:r>
          </a:p>
          <a:p>
            <a:pPr algn="l">
              <a:lnSpc>
                <a:spcPts val="5437"/>
              </a:lnSpc>
            </a:pPr>
            <a:r>
              <a:rPr lang="en-US" sz="3255" b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0624" y="456969"/>
            <a:ext cx="1476375" cy="3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19050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139204" y="3516064"/>
            <a:ext cx="3418400" cy="4114800"/>
          </a:xfrm>
          <a:custGeom>
            <a:avLst/>
            <a:gdLst/>
            <a:ahLst/>
            <a:cxnLst/>
            <a:rect l="l" t="t" r="r" b="b"/>
            <a:pathLst>
              <a:path w="3418400" h="4114800">
                <a:moveTo>
                  <a:pt x="0" y="0"/>
                </a:moveTo>
                <a:lnTo>
                  <a:pt x="3418401" y="0"/>
                </a:lnTo>
                <a:lnTo>
                  <a:pt x="3418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0625" y="456969"/>
            <a:ext cx="1101691" cy="34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목적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29335" y="5516314"/>
            <a:ext cx="736791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AI가 우리의 재정 상태를 살펴보고 답변을 제시해주는 가계부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9335" y="3759200"/>
            <a:ext cx="668325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전부 기억하지 않아도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알아서 정리해주는 가계부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9335" y="6249739"/>
            <a:ext cx="736791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우리 곁에서 떠나가는 돈... 이제 조금씩 붙잡아야죠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0772" y="2983047"/>
            <a:ext cx="4692118" cy="6439116"/>
            <a:chOff x="0" y="0"/>
            <a:chExt cx="1235784" cy="1695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5784" cy="1695899"/>
            </a:xfrm>
            <a:custGeom>
              <a:avLst/>
              <a:gdLst/>
              <a:ahLst/>
              <a:cxnLst/>
              <a:rect l="l" t="t" r="r" b="b"/>
              <a:pathLst>
                <a:path w="1235784" h="1695899">
                  <a:moveTo>
                    <a:pt x="61049" y="0"/>
                  </a:moveTo>
                  <a:lnTo>
                    <a:pt x="1174735" y="0"/>
                  </a:lnTo>
                  <a:cubicBezTo>
                    <a:pt x="1190926" y="0"/>
                    <a:pt x="1206454" y="6432"/>
                    <a:pt x="1217903" y="17881"/>
                  </a:cubicBezTo>
                  <a:cubicBezTo>
                    <a:pt x="1229352" y="29330"/>
                    <a:pt x="1235784" y="44858"/>
                    <a:pt x="1235784" y="61049"/>
                  </a:cubicBezTo>
                  <a:lnTo>
                    <a:pt x="1235784" y="1634850"/>
                  </a:lnTo>
                  <a:cubicBezTo>
                    <a:pt x="1235784" y="1651041"/>
                    <a:pt x="1229352" y="1666569"/>
                    <a:pt x="1217903" y="1678018"/>
                  </a:cubicBezTo>
                  <a:cubicBezTo>
                    <a:pt x="1206454" y="1689467"/>
                    <a:pt x="1190926" y="1695899"/>
                    <a:pt x="1174735" y="1695899"/>
                  </a:cubicBezTo>
                  <a:lnTo>
                    <a:pt x="61049" y="1695899"/>
                  </a:lnTo>
                  <a:cubicBezTo>
                    <a:pt x="44858" y="1695899"/>
                    <a:pt x="29330" y="1689467"/>
                    <a:pt x="17881" y="1678018"/>
                  </a:cubicBezTo>
                  <a:cubicBezTo>
                    <a:pt x="6432" y="1666569"/>
                    <a:pt x="0" y="1651041"/>
                    <a:pt x="0" y="1634850"/>
                  </a:cubicBezTo>
                  <a:lnTo>
                    <a:pt x="0" y="61049"/>
                  </a:lnTo>
                  <a:cubicBezTo>
                    <a:pt x="0" y="44858"/>
                    <a:pt x="6432" y="29330"/>
                    <a:pt x="17881" y="17881"/>
                  </a:cubicBezTo>
                  <a:cubicBezTo>
                    <a:pt x="29330" y="6432"/>
                    <a:pt x="44858" y="0"/>
                    <a:pt x="61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35784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60511" y="2983047"/>
            <a:ext cx="4721071" cy="6439116"/>
            <a:chOff x="0" y="0"/>
            <a:chExt cx="1243410" cy="16958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3410" cy="1695899"/>
            </a:xfrm>
            <a:custGeom>
              <a:avLst/>
              <a:gdLst/>
              <a:ahLst/>
              <a:cxnLst/>
              <a:rect l="l" t="t" r="r" b="b"/>
              <a:pathLst>
                <a:path w="1243410" h="1695899">
                  <a:moveTo>
                    <a:pt x="60675" y="0"/>
                  </a:moveTo>
                  <a:lnTo>
                    <a:pt x="1182735" y="0"/>
                  </a:lnTo>
                  <a:cubicBezTo>
                    <a:pt x="1216245" y="0"/>
                    <a:pt x="1243410" y="27165"/>
                    <a:pt x="1243410" y="60675"/>
                  </a:cubicBezTo>
                  <a:lnTo>
                    <a:pt x="1243410" y="1635224"/>
                  </a:lnTo>
                  <a:cubicBezTo>
                    <a:pt x="1243410" y="1668734"/>
                    <a:pt x="1216245" y="1695899"/>
                    <a:pt x="1182735" y="1695899"/>
                  </a:cubicBezTo>
                  <a:lnTo>
                    <a:pt x="60675" y="1695899"/>
                  </a:lnTo>
                  <a:cubicBezTo>
                    <a:pt x="27165" y="1695899"/>
                    <a:pt x="0" y="1668734"/>
                    <a:pt x="0" y="1635224"/>
                  </a:cubicBezTo>
                  <a:lnTo>
                    <a:pt x="0" y="60675"/>
                  </a:lnTo>
                  <a:cubicBezTo>
                    <a:pt x="0" y="27165"/>
                    <a:pt x="27165" y="0"/>
                    <a:pt x="606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43410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35840" y="2983047"/>
            <a:ext cx="4580285" cy="6439116"/>
            <a:chOff x="0" y="0"/>
            <a:chExt cx="1206330" cy="16958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6330" cy="1695899"/>
            </a:xfrm>
            <a:custGeom>
              <a:avLst/>
              <a:gdLst/>
              <a:ahLst/>
              <a:cxnLst/>
              <a:rect l="l" t="t" r="r" b="b"/>
              <a:pathLst>
                <a:path w="1206330" h="1695899">
                  <a:moveTo>
                    <a:pt x="62540" y="0"/>
                  </a:moveTo>
                  <a:lnTo>
                    <a:pt x="1143790" y="0"/>
                  </a:lnTo>
                  <a:cubicBezTo>
                    <a:pt x="1178330" y="0"/>
                    <a:pt x="1206330" y="28000"/>
                    <a:pt x="1206330" y="62540"/>
                  </a:cubicBezTo>
                  <a:lnTo>
                    <a:pt x="1206330" y="1633359"/>
                  </a:lnTo>
                  <a:cubicBezTo>
                    <a:pt x="1206330" y="1667899"/>
                    <a:pt x="1178330" y="1695899"/>
                    <a:pt x="1143790" y="1695899"/>
                  </a:cubicBezTo>
                  <a:lnTo>
                    <a:pt x="62540" y="1695899"/>
                  </a:lnTo>
                  <a:cubicBezTo>
                    <a:pt x="28000" y="1695899"/>
                    <a:pt x="0" y="1667899"/>
                    <a:pt x="0" y="1633359"/>
                  </a:cubicBezTo>
                  <a:lnTo>
                    <a:pt x="0" y="62540"/>
                  </a:lnTo>
                  <a:cubicBezTo>
                    <a:pt x="0" y="28000"/>
                    <a:pt x="28000" y="0"/>
                    <a:pt x="62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06330" cy="17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92891" y="5932586"/>
            <a:ext cx="2736831" cy="2607454"/>
          </a:xfrm>
          <a:custGeom>
            <a:avLst/>
            <a:gdLst/>
            <a:ahLst/>
            <a:cxnLst/>
            <a:rect l="l" t="t" r="r" b="b"/>
            <a:pathLst>
              <a:path w="2736831" h="2607454">
                <a:moveTo>
                  <a:pt x="0" y="0"/>
                </a:moveTo>
                <a:lnTo>
                  <a:pt x="2736832" y="0"/>
                </a:lnTo>
                <a:lnTo>
                  <a:pt x="2736832" y="2607454"/>
                </a:lnTo>
                <a:lnTo>
                  <a:pt x="0" y="260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771284" y="6202605"/>
            <a:ext cx="2234041" cy="2164989"/>
          </a:xfrm>
          <a:custGeom>
            <a:avLst/>
            <a:gdLst/>
            <a:ahLst/>
            <a:cxnLst/>
            <a:rect l="l" t="t" r="r" b="b"/>
            <a:pathLst>
              <a:path w="2234041" h="2164989">
                <a:moveTo>
                  <a:pt x="0" y="0"/>
                </a:moveTo>
                <a:lnTo>
                  <a:pt x="2234041" y="0"/>
                </a:lnTo>
                <a:lnTo>
                  <a:pt x="2234041" y="2164989"/>
                </a:lnTo>
                <a:lnTo>
                  <a:pt x="0" y="2164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588969" y="5932586"/>
            <a:ext cx="832712" cy="942370"/>
          </a:xfrm>
          <a:custGeom>
            <a:avLst/>
            <a:gdLst/>
            <a:ahLst/>
            <a:cxnLst/>
            <a:rect l="l" t="t" r="r" b="b"/>
            <a:pathLst>
              <a:path w="832712" h="942370">
                <a:moveTo>
                  <a:pt x="0" y="0"/>
                </a:moveTo>
                <a:lnTo>
                  <a:pt x="832712" y="0"/>
                </a:lnTo>
                <a:lnTo>
                  <a:pt x="832712" y="942369"/>
                </a:lnTo>
                <a:lnTo>
                  <a:pt x="0" y="942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190624" y="456969"/>
            <a:ext cx="1095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개요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10176" y="1665422"/>
            <a:ext cx="66676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올라가는 물가, 머물러있는 월급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41931" y="3609933"/>
            <a:ext cx="22098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팍팍해지는 삶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2212" y="3609933"/>
            <a:ext cx="3603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이게 안 되서 못 사네...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3111" y="3609933"/>
            <a:ext cx="261586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AI? </a:t>
            </a:r>
            <a:r>
              <a:rPr lang="ko-KR" alt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아직은 좀</a:t>
            </a:r>
            <a:r>
              <a:rPr lang="en-US" altLang="ko-KR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92891" y="4400550"/>
            <a:ext cx="254957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물가 대비 멈춰있는</a:t>
            </a:r>
          </a:p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월급으로 인한 가치 하락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3227" y="4400550"/>
            <a:ext cx="332154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물가 상승으로 인해 같은 물품을</a:t>
            </a:r>
          </a:p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구매할 때 더 많은 비용 부담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68456" y="4400550"/>
            <a:ext cx="3905175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빠르게 발전하는 사회에서</a:t>
            </a:r>
            <a:endParaRPr lang="en-US" altLang="ko-KR" sz="2000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유독 금전만큼은 우리 손으로</a:t>
            </a:r>
            <a:r>
              <a:rPr lang="en-US" sz="2000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19AB0F-DA1E-416D-6962-F4A3CDD2AA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4" y="6263675"/>
            <a:ext cx="2059304" cy="2059304"/>
          </a:xfrm>
          <a:prstGeom prst="rect">
            <a:avLst/>
          </a:prstGeom>
        </p:spPr>
      </p:pic>
      <p:pic>
        <p:nvPicPr>
          <p:cNvPr id="27" name="그림 2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2A2B6-B161-3A20-358D-D91676CFAAB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130" y="5969413"/>
            <a:ext cx="2647828" cy="2647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1714">
                <a:alpha val="71765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E9E8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069477" y="1766380"/>
            <a:ext cx="4149046" cy="4114800"/>
          </a:xfrm>
          <a:custGeom>
            <a:avLst/>
            <a:gdLst/>
            <a:ahLst/>
            <a:cxnLst/>
            <a:rect l="l" t="t" r="r" b="b"/>
            <a:pathLst>
              <a:path w="4149046" h="4114800">
                <a:moveTo>
                  <a:pt x="0" y="0"/>
                </a:moveTo>
                <a:lnTo>
                  <a:pt x="4149046" y="0"/>
                </a:lnTo>
                <a:lnTo>
                  <a:pt x="4149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90624" y="456969"/>
            <a:ext cx="13239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E9E8E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01 - </a:t>
            </a:r>
            <a:r>
              <a:rPr lang="en-US" sz="2000" b="1" dirty="0" err="1">
                <a:solidFill>
                  <a:srgbClr val="E9E8E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해결책</a:t>
            </a:r>
            <a:endParaRPr lang="en-US" sz="2000" b="1" dirty="0">
              <a:solidFill>
                <a:srgbClr val="E9E8E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09891" y="6090730"/>
            <a:ext cx="526821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9E8E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기반 자동 관리 가계부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02452" y="7003028"/>
            <a:ext cx="1008309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기입 후 자동 정리부터 AI의 시각적 표시, 간략한 팁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E9E8E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아직 아날로그가 편한 사람들을 위한 문서화까지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84951" y="2646750"/>
            <a:ext cx="6888649" cy="5403504"/>
            <a:chOff x="0" y="0"/>
            <a:chExt cx="1210372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0372" cy="1593725"/>
            </a:xfrm>
            <a:custGeom>
              <a:avLst/>
              <a:gdLst/>
              <a:ahLst/>
              <a:cxnLst/>
              <a:rect l="l" t="t" r="r" b="b"/>
              <a:pathLst>
                <a:path w="1210372" h="1593725">
                  <a:moveTo>
                    <a:pt x="0" y="0"/>
                  </a:moveTo>
                  <a:lnTo>
                    <a:pt x="1210372" y="0"/>
                  </a:lnTo>
                  <a:lnTo>
                    <a:pt x="1210372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3193" y="1714500"/>
            <a:ext cx="8546090" cy="2043908"/>
            <a:chOff x="0" y="0"/>
            <a:chExt cx="2250822" cy="5383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822" cy="538313"/>
            </a:xfrm>
            <a:custGeom>
              <a:avLst/>
              <a:gdLst/>
              <a:ahLst/>
              <a:cxnLst/>
              <a:rect l="l" t="t" r="r" b="b"/>
              <a:pathLst>
                <a:path w="2250822" h="538313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504795"/>
                  </a:lnTo>
                  <a:cubicBezTo>
                    <a:pt x="2250822" y="523307"/>
                    <a:pt x="2235815" y="538313"/>
                    <a:pt x="2217304" y="538313"/>
                  </a:cubicBezTo>
                  <a:lnTo>
                    <a:pt x="33518" y="538313"/>
                  </a:lnTo>
                  <a:cubicBezTo>
                    <a:pt x="24629" y="538313"/>
                    <a:pt x="16103" y="534782"/>
                    <a:pt x="9817" y="528496"/>
                  </a:cubicBezTo>
                  <a:cubicBezTo>
                    <a:pt x="3531" y="522210"/>
                    <a:pt x="0" y="513685"/>
                    <a:pt x="0" y="504795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50822" cy="59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3193" y="4348734"/>
            <a:ext cx="8546090" cy="2118353"/>
            <a:chOff x="0" y="0"/>
            <a:chExt cx="2250822" cy="688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0822" cy="688487"/>
            </a:xfrm>
            <a:custGeom>
              <a:avLst/>
              <a:gdLst/>
              <a:ahLst/>
              <a:cxnLst/>
              <a:rect l="l" t="t" r="r" b="b"/>
              <a:pathLst>
                <a:path w="2250822" h="688487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654968"/>
                  </a:lnTo>
                  <a:cubicBezTo>
                    <a:pt x="2250822" y="673480"/>
                    <a:pt x="2235815" y="688487"/>
                    <a:pt x="2217304" y="688487"/>
                  </a:cubicBezTo>
                  <a:lnTo>
                    <a:pt x="33518" y="688487"/>
                  </a:lnTo>
                  <a:cubicBezTo>
                    <a:pt x="24629" y="688487"/>
                    <a:pt x="16103" y="684955"/>
                    <a:pt x="9817" y="678669"/>
                  </a:cubicBezTo>
                  <a:cubicBezTo>
                    <a:pt x="3531" y="672383"/>
                    <a:pt x="0" y="663858"/>
                    <a:pt x="0" y="654968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50822" cy="745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3193" y="7037081"/>
            <a:ext cx="8546090" cy="1901361"/>
            <a:chOff x="0" y="0"/>
            <a:chExt cx="2250822" cy="5007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0822" cy="500770"/>
            </a:xfrm>
            <a:custGeom>
              <a:avLst/>
              <a:gdLst/>
              <a:ahLst/>
              <a:cxnLst/>
              <a:rect l="l" t="t" r="r" b="b"/>
              <a:pathLst>
                <a:path w="2250822" h="500770">
                  <a:moveTo>
                    <a:pt x="33518" y="0"/>
                  </a:moveTo>
                  <a:lnTo>
                    <a:pt x="2217304" y="0"/>
                  </a:lnTo>
                  <a:cubicBezTo>
                    <a:pt x="2235815" y="0"/>
                    <a:pt x="2250822" y="15007"/>
                    <a:pt x="2250822" y="33518"/>
                  </a:cubicBezTo>
                  <a:lnTo>
                    <a:pt x="2250822" y="467252"/>
                  </a:lnTo>
                  <a:cubicBezTo>
                    <a:pt x="2250822" y="485763"/>
                    <a:pt x="2235815" y="500770"/>
                    <a:pt x="2217304" y="500770"/>
                  </a:cubicBezTo>
                  <a:lnTo>
                    <a:pt x="33518" y="500770"/>
                  </a:lnTo>
                  <a:cubicBezTo>
                    <a:pt x="24629" y="500770"/>
                    <a:pt x="16103" y="497239"/>
                    <a:pt x="9817" y="490953"/>
                  </a:cubicBezTo>
                  <a:cubicBezTo>
                    <a:pt x="3531" y="484667"/>
                    <a:pt x="0" y="476141"/>
                    <a:pt x="0" y="467252"/>
                  </a:cubicBezTo>
                  <a:lnTo>
                    <a:pt x="0" y="33518"/>
                  </a:lnTo>
                  <a:cubicBezTo>
                    <a:pt x="0" y="24629"/>
                    <a:pt x="3531" y="16103"/>
                    <a:pt x="9817" y="9817"/>
                  </a:cubicBezTo>
                  <a:cubicBezTo>
                    <a:pt x="16103" y="3531"/>
                    <a:pt x="24629" y="0"/>
                    <a:pt x="33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71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50822" cy="55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90625" y="456969"/>
            <a:ext cx="10953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02 - </a:t>
            </a:r>
            <a:r>
              <a:rPr lang="en-US" sz="2000" b="1" dirty="0" err="1">
                <a:solidFill>
                  <a:srgbClr val="17171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endParaRPr lang="en-US" sz="2000" b="1" dirty="0">
              <a:solidFill>
                <a:srgbClr val="17171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3592" y="2193529"/>
            <a:ext cx="26864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요약 대시보드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93592" y="4823642"/>
            <a:ext cx="11776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03117" y="7451146"/>
            <a:ext cx="1168152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문서화</a:t>
            </a:r>
            <a:endParaRPr lang="en-US" sz="3000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93592" y="2850754"/>
            <a:ext cx="608588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AI가 요약해주고, 간단한 분석표부터 AI가 알려주는 팁까지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3592" y="5481997"/>
            <a:ext cx="75509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Gemini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API를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도입하여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우리가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적는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질문에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즉각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대답해주는</a:t>
            </a: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93592" y="8095752"/>
            <a:ext cx="673864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엑셀 양식으로 변환 가능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E9AB06E-88E5-C842-CE69-9D3B92AD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1" y="2646750"/>
            <a:ext cx="6888649" cy="5403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소프트웨어, 컴퓨터 아이콘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38DD4C-5A40-D55B-0764-CE70558B9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0"/>
            <a:ext cx="22008352" cy="10287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33400" y="1019403"/>
            <a:ext cx="17830800" cy="0"/>
          </a:xfrm>
          <a:prstGeom prst="line">
            <a:avLst/>
          </a:prstGeom>
          <a:ln w="952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602853"/>
            <a:ext cx="1781175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 -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lios Bold"/>
                <a:sym typeface="Helios Bold"/>
              </a:rPr>
              <a:t>대시보드</a:t>
            </a:r>
            <a:endParaRPr 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lios Bold"/>
              <a:sym typeface="Helio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99003" y="1361068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030600" y="1388145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41880" y="2083357"/>
            <a:ext cx="1985882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간단한</a:t>
            </a:r>
            <a:r>
              <a:rPr 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  <a:endParaRPr lang="en-US" sz="3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1880" y="2599467"/>
            <a:ext cx="7525345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대시보드에서 내 수입과 지출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그리고  간략한 최근 거래 내역까지 확인 가능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1880" y="4482112"/>
            <a:ext cx="276525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보기 편한 </a:t>
            </a:r>
            <a:r>
              <a:rPr lang="en-US" sz="3000" b="1" dirty="0" err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지표</a:t>
            </a:r>
            <a:endParaRPr lang="en-US" sz="3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1880" y="5143500"/>
            <a:ext cx="7332886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소비 패턴 분석에서 내가 필수적인 걸 제외한 건 얼마나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썼는지 간단히 확인 가능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1880" y="7029277"/>
            <a:ext cx="3157761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1880" y="7690665"/>
            <a:ext cx="7332886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현재 표시되는 소비 패턴을 분석하여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우리에게 맞는</a:t>
            </a:r>
            <a:r>
              <a:rPr lang="en-US" altLang="ko-KR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팁을 제공</a:t>
            </a:r>
            <a:endParaRPr lang="en-US" sz="2000" dirty="0">
              <a:solidFill>
                <a:schemeClr val="bg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E8918A73-C2CC-72A9-8E4F-E6E5F99AA92D}"/>
              </a:ext>
            </a:extLst>
          </p:cNvPr>
          <p:cNvSpPr txBox="1"/>
          <p:nvPr/>
        </p:nvSpPr>
        <p:spPr>
          <a:xfrm>
            <a:off x="9200012" y="2918840"/>
            <a:ext cx="11979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  <a:endParaRPr lang="en-US" sz="4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323008B-E6F0-D621-02E8-3129E2D1A648}"/>
              </a:ext>
            </a:extLst>
          </p:cNvPr>
          <p:cNvSpPr txBox="1"/>
          <p:nvPr/>
        </p:nvSpPr>
        <p:spPr>
          <a:xfrm>
            <a:off x="14177776" y="2938989"/>
            <a:ext cx="336286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보기 편한 지표</a:t>
            </a:r>
            <a:endParaRPr lang="en-US" sz="4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E60DDC-3DD3-37EB-96F7-44A55DAB8016}"/>
              </a:ext>
            </a:extLst>
          </p:cNvPr>
          <p:cNvCxnSpPr>
            <a:cxnSpLocks/>
          </p:cNvCxnSpPr>
          <p:nvPr/>
        </p:nvCxnSpPr>
        <p:spPr>
          <a:xfrm>
            <a:off x="11599003" y="3161068"/>
            <a:ext cx="2431597" cy="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E09887-104B-6898-D6EE-17995D6515EC}"/>
              </a:ext>
            </a:extLst>
          </p:cNvPr>
          <p:cNvCxnSpPr>
            <a:cxnSpLocks/>
          </p:cNvCxnSpPr>
          <p:nvPr/>
        </p:nvCxnSpPr>
        <p:spPr>
          <a:xfrm flipV="1">
            <a:off x="12800012" y="3161068"/>
            <a:ext cx="0" cy="272225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reeform 8"/>
          <p:cNvSpPr/>
          <p:nvPr/>
        </p:nvSpPr>
        <p:spPr>
          <a:xfrm>
            <a:off x="10820400" y="5657572"/>
            <a:ext cx="3960000" cy="396000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30A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1373AFBF-C938-1DEF-B342-ADA1A4BF4005}"/>
              </a:ext>
            </a:extLst>
          </p:cNvPr>
          <p:cNvSpPr txBox="1"/>
          <p:nvPr/>
        </p:nvSpPr>
        <p:spPr>
          <a:xfrm>
            <a:off x="12215810" y="7421360"/>
            <a:ext cx="11979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952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91610" y="1505882"/>
            <a:ext cx="10512238" cy="2393654"/>
            <a:chOff x="0" y="0"/>
            <a:chExt cx="1821000" cy="414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1000" cy="414645"/>
            </a:xfrm>
            <a:custGeom>
              <a:avLst/>
              <a:gdLst/>
              <a:ahLst/>
              <a:cxnLst/>
              <a:rect l="l" t="t" r="r" b="b"/>
              <a:pathLst>
                <a:path w="1821000" h="414645">
                  <a:moveTo>
                    <a:pt x="0" y="0"/>
                  </a:moveTo>
                  <a:lnTo>
                    <a:pt x="1821000" y="0"/>
                  </a:lnTo>
                  <a:lnTo>
                    <a:pt x="1821000" y="414645"/>
                  </a:lnTo>
                  <a:lnTo>
                    <a:pt x="0" y="414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7171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21000" cy="47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1610" y="4366438"/>
            <a:ext cx="10467690" cy="2271659"/>
            <a:chOff x="0" y="0"/>
            <a:chExt cx="1802163" cy="391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2163" cy="391099"/>
            </a:xfrm>
            <a:custGeom>
              <a:avLst/>
              <a:gdLst/>
              <a:ahLst/>
              <a:cxnLst/>
              <a:rect l="l" t="t" r="r" b="b"/>
              <a:pathLst>
                <a:path w="1802163" h="391099">
                  <a:moveTo>
                    <a:pt x="0" y="0"/>
                  </a:moveTo>
                  <a:lnTo>
                    <a:pt x="1802163" y="0"/>
                  </a:lnTo>
                  <a:lnTo>
                    <a:pt x="1802163" y="391099"/>
                  </a:lnTo>
                  <a:lnTo>
                    <a:pt x="0" y="3910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7171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02163" cy="448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91610" y="7150617"/>
            <a:ext cx="10467690" cy="2393654"/>
            <a:chOff x="0" y="0"/>
            <a:chExt cx="1857557" cy="4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557" cy="424769"/>
            </a:xfrm>
            <a:custGeom>
              <a:avLst/>
              <a:gdLst/>
              <a:ahLst/>
              <a:cxnLst/>
              <a:rect l="l" t="t" r="r" b="b"/>
              <a:pathLst>
                <a:path w="1857557" h="424769">
                  <a:moveTo>
                    <a:pt x="0" y="0"/>
                  </a:moveTo>
                  <a:lnTo>
                    <a:pt x="1857557" y="0"/>
                  </a:lnTo>
                  <a:lnTo>
                    <a:pt x="1857557" y="424769"/>
                  </a:lnTo>
                  <a:lnTo>
                    <a:pt x="0" y="424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57557" cy="481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0625" y="456969"/>
            <a:ext cx="1628775" cy="32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기능</a:t>
            </a:r>
            <a:r>
              <a:rPr lang="en-US" sz="2000" b="1" dirty="0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 - AI </a:t>
            </a:r>
            <a:r>
              <a:rPr lang="en-US" sz="2000" b="1" dirty="0" err="1">
                <a:solidFill>
                  <a:srgbClr val="171714"/>
                </a:solidFill>
                <a:latin typeface="Helios Bold"/>
                <a:ea typeface="Helios Bold"/>
                <a:cs typeface="Helios Bold"/>
                <a:sym typeface="Helios Bold"/>
              </a:rPr>
              <a:t>챗봇</a:t>
            </a:r>
            <a:endParaRPr lang="en-US" sz="2000" b="1" dirty="0">
              <a:solidFill>
                <a:srgbClr val="171714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40123" y="7617193"/>
            <a:ext cx="313521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잘 모르겠어?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나한테 물어봐!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39170" y="2319744"/>
            <a:ext cx="24790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자연어</a:t>
            </a:r>
            <a:r>
              <a:rPr 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91614" y="8011614"/>
            <a:ext cx="3090517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카테고리 분류</a:t>
            </a:r>
            <a:endParaRPr lang="en-US" sz="3999" b="1" dirty="0">
              <a:solidFill>
                <a:srgbClr val="171714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92388" y="5124442"/>
            <a:ext cx="217259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717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24/7 상담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95976" y="1710097"/>
            <a:ext cx="43880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“이번 달에 나 식비로 얼마 썼어?”</a:t>
            </a:r>
          </a:p>
          <a:p>
            <a:pPr marL="0" lvl="0" indent="0" algn="l">
              <a:lnSpc>
                <a:spcPts val="3749"/>
              </a:lnSpc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마디로 기록을 보거나,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5976" y="7852143"/>
            <a:ext cx="6549479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기입할 때 애매한 카테고리를 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분류하여 조정해줍니다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33830" y="4770162"/>
            <a:ext cx="6549479" cy="13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거래내역 확인</a:t>
            </a:r>
            <a:r>
              <a:rPr lang="en-US" altLang="ko-KR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자세한 예산 절약 방안 제공 등</a:t>
            </a:r>
            <a:endParaRPr lang="en-US" altLang="ko-KR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내용을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언제든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물어</a:t>
            </a: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보고</a:t>
            </a:r>
            <a:endParaRPr lang="en-US" altLang="ko-KR" sz="2499" dirty="0">
              <a:solidFill>
                <a:srgbClr val="171714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749"/>
              </a:lnSpc>
            </a:pPr>
            <a:r>
              <a:rPr lang="ko-KR" alt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답을 얻을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499" dirty="0" err="1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499" dirty="0">
                <a:solidFill>
                  <a:srgbClr val="171714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20" name="AutoShape 20"/>
          <p:cNvSpPr/>
          <p:nvPr/>
        </p:nvSpPr>
        <p:spPr>
          <a:xfrm flipH="1" flipV="1">
            <a:off x="9957839" y="1505882"/>
            <a:ext cx="0" cy="2393654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9957839" y="4366438"/>
            <a:ext cx="0" cy="2271659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9957839" y="7150617"/>
            <a:ext cx="0" cy="2393654"/>
          </a:xfrm>
          <a:prstGeom prst="line">
            <a:avLst/>
          </a:prstGeom>
          <a:ln w="142875" cap="flat">
            <a:solidFill>
              <a:srgbClr val="1717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95976" y="2694440"/>
            <a:ext cx="46191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커피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값으로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만원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썼어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”</a:t>
            </a:r>
          </a:p>
          <a:p>
            <a:pPr marL="0" lvl="0" indent="0" algn="l">
              <a:lnSpc>
                <a:spcPts val="3749"/>
              </a:lnSpc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마디로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기록을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수 </a:t>
            </a:r>
            <a:r>
              <a:rPr lang="en-US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있습니다</a:t>
            </a: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31" name="그림 30" descr="만화 영화, 노랑, 이모티콘, 스마일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AC9794-3009-5DFA-6AC3-3B413DC6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3" y="1979722"/>
            <a:ext cx="4696480" cy="4658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527</Words>
  <Application>Microsoft Office PowerPoint</Application>
  <PresentationFormat>사용자 지정</PresentationFormat>
  <Paragraphs>135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나눔스퀘어_ac ExtraBold</vt:lpstr>
      <vt:lpstr>Arial</vt:lpstr>
      <vt:lpstr>Helios Bold</vt:lpstr>
      <vt:lpstr>나눔스퀘어 ExtraBold</vt:lpstr>
      <vt:lpstr>Source Han Sans KR Light</vt:lpstr>
      <vt:lpstr>나눔스퀘어</vt:lpstr>
      <vt:lpstr>Source Han Sans KR</vt:lpstr>
      <vt:lpstr>맑은 고딕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TEAM_UNNAMED</dc:title>
  <cp:lastModifiedBy>승완 신</cp:lastModifiedBy>
  <cp:revision>28</cp:revision>
  <dcterms:created xsi:type="dcterms:W3CDTF">2006-08-16T00:00:00Z</dcterms:created>
  <dcterms:modified xsi:type="dcterms:W3CDTF">2025-11-09T13:03:44Z</dcterms:modified>
  <dc:identifier>DAG2b7DjNGs</dc:identifier>
</cp:coreProperties>
</file>